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HK Modular" charset="1" panose="00000800000000000000"/>
      <p:regular r:id="rId21"/>
    </p:embeddedFont>
    <p:embeddedFont>
      <p:font typeface="Raleway Bold" charset="1" panose="00000000000000000000"/>
      <p:regular r:id="rId22"/>
    </p:embeddedFont>
    <p:embeddedFont>
      <p:font typeface="Gruppo" charset="1" panose="02000604060000020004"/>
      <p:regular r:id="rId23"/>
    </p:embeddedFont>
    <p:embeddedFont>
      <p:font typeface="Raleway" charset="1" panose="00000000000000000000"/>
      <p:regular r:id="rId24"/>
    </p:embeddedFont>
    <p:embeddedFont>
      <p:font typeface="Raleway Semi-Bold" charset="1" panose="00000000000000000000"/>
      <p:regular r:id="rId25"/>
    </p:embeddedFont>
    <p:embeddedFont>
      <p:font typeface="Raleway Medium" charset="1" panose="000000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3.pn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3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3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3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54235" y="-723790"/>
            <a:ext cx="3513477" cy="1884501"/>
          </a:xfrm>
          <a:custGeom>
            <a:avLst/>
            <a:gdLst/>
            <a:ahLst/>
            <a:cxnLst/>
            <a:rect r="r" b="b" t="t" l="l"/>
            <a:pathLst>
              <a:path h="1884501" w="3513477">
                <a:moveTo>
                  <a:pt x="0" y="0"/>
                </a:moveTo>
                <a:lnTo>
                  <a:pt x="3513477" y="0"/>
                </a:lnTo>
                <a:lnTo>
                  <a:pt x="3513477" y="1884501"/>
                </a:lnTo>
                <a:lnTo>
                  <a:pt x="0" y="18845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71083" y="1160711"/>
            <a:ext cx="3799594" cy="678844"/>
          </a:xfrm>
          <a:custGeom>
            <a:avLst/>
            <a:gdLst/>
            <a:ahLst/>
            <a:cxnLst/>
            <a:rect r="r" b="b" t="t" l="l"/>
            <a:pathLst>
              <a:path h="678844" w="3799594">
                <a:moveTo>
                  <a:pt x="0" y="0"/>
                </a:moveTo>
                <a:lnTo>
                  <a:pt x="3799594" y="0"/>
                </a:lnTo>
                <a:lnTo>
                  <a:pt x="3799594" y="678844"/>
                </a:lnTo>
                <a:lnTo>
                  <a:pt x="0" y="6788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27249" y="8933667"/>
            <a:ext cx="3513477" cy="1884501"/>
          </a:xfrm>
          <a:custGeom>
            <a:avLst/>
            <a:gdLst/>
            <a:ahLst/>
            <a:cxnLst/>
            <a:rect r="r" b="b" t="t" l="l"/>
            <a:pathLst>
              <a:path h="1884501" w="3513477">
                <a:moveTo>
                  <a:pt x="0" y="0"/>
                </a:moveTo>
                <a:lnTo>
                  <a:pt x="3513477" y="0"/>
                </a:lnTo>
                <a:lnTo>
                  <a:pt x="3513477" y="1884502"/>
                </a:lnTo>
                <a:lnTo>
                  <a:pt x="0" y="18845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894148" y="8933667"/>
            <a:ext cx="2311059" cy="638693"/>
          </a:xfrm>
          <a:custGeom>
            <a:avLst/>
            <a:gdLst/>
            <a:ahLst/>
            <a:cxnLst/>
            <a:rect r="r" b="b" t="t" l="l"/>
            <a:pathLst>
              <a:path h="638693" w="2311059">
                <a:moveTo>
                  <a:pt x="0" y="0"/>
                </a:moveTo>
                <a:lnTo>
                  <a:pt x="2311059" y="0"/>
                </a:lnTo>
                <a:lnTo>
                  <a:pt x="2311059" y="638693"/>
                </a:lnTo>
                <a:lnTo>
                  <a:pt x="0" y="6386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139742" y="9279366"/>
            <a:ext cx="634630" cy="596552"/>
          </a:xfrm>
          <a:custGeom>
            <a:avLst/>
            <a:gdLst/>
            <a:ahLst/>
            <a:cxnLst/>
            <a:rect r="r" b="b" t="t" l="l"/>
            <a:pathLst>
              <a:path h="596552" w="634630">
                <a:moveTo>
                  <a:pt x="0" y="0"/>
                </a:moveTo>
                <a:lnTo>
                  <a:pt x="634630" y="0"/>
                </a:lnTo>
                <a:lnTo>
                  <a:pt x="634630" y="596552"/>
                </a:lnTo>
                <a:lnTo>
                  <a:pt x="0" y="5965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837906" y="2346210"/>
            <a:ext cx="12612187" cy="279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5"/>
              </a:lnSpc>
            </a:pPr>
            <a:r>
              <a:rPr lang="en-US" sz="10014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COMPILADOR KOTLIN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20055" y="5774971"/>
            <a:ext cx="4847890" cy="482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30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Integr:antes: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957341" y="6885630"/>
            <a:ext cx="6373318" cy="756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99704" indent="-299852" lvl="1">
              <a:lnSpc>
                <a:spcPts val="2999"/>
              </a:lnSpc>
              <a:buFont typeface="Arial"/>
              <a:buChar char="•"/>
            </a:pPr>
            <a:r>
              <a:rPr lang="en-US" b="true" sz="27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Joaquin Mauricio Salinas Salas</a:t>
            </a:r>
          </a:p>
          <a:p>
            <a:pPr algn="ctr" marL="599704" indent="-299852" lvl="1">
              <a:lnSpc>
                <a:spcPts val="29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Gilver Alexis Raza Estrada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563109" y="9399314"/>
            <a:ext cx="3500956" cy="385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7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2025 - I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4813127" y="7643211"/>
            <a:ext cx="3000920" cy="1414184"/>
          </a:xfrm>
          <a:custGeom>
            <a:avLst/>
            <a:gdLst/>
            <a:ahLst/>
            <a:cxnLst/>
            <a:rect r="r" b="b" t="t" l="l"/>
            <a:pathLst>
              <a:path h="1414184" w="3000920">
                <a:moveTo>
                  <a:pt x="0" y="0"/>
                </a:moveTo>
                <a:lnTo>
                  <a:pt x="3000920" y="0"/>
                </a:lnTo>
                <a:lnTo>
                  <a:pt x="3000920" y="1414184"/>
                </a:lnTo>
                <a:lnTo>
                  <a:pt x="0" y="14141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51081" y="177958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6"/>
                </a:lnTo>
                <a:lnTo>
                  <a:pt x="0" y="4503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11473" y="177958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6"/>
                </a:lnTo>
                <a:lnTo>
                  <a:pt x="0" y="4503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51778" y="9470642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7"/>
                </a:lnTo>
                <a:lnTo>
                  <a:pt x="0" y="4875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76071" y="143961"/>
            <a:ext cx="551414" cy="518330"/>
          </a:xfrm>
          <a:custGeom>
            <a:avLst/>
            <a:gdLst/>
            <a:ahLst/>
            <a:cxnLst/>
            <a:rect r="r" b="b" t="t" l="l"/>
            <a:pathLst>
              <a:path h="518330" w="551414">
                <a:moveTo>
                  <a:pt x="0" y="0"/>
                </a:moveTo>
                <a:lnTo>
                  <a:pt x="551414" y="0"/>
                </a:lnTo>
                <a:lnTo>
                  <a:pt x="551414" y="518330"/>
                </a:lnTo>
                <a:lnTo>
                  <a:pt x="0" y="5183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9580" y="1434284"/>
            <a:ext cx="9221416" cy="7418432"/>
          </a:xfrm>
          <a:custGeom>
            <a:avLst/>
            <a:gdLst/>
            <a:ahLst/>
            <a:cxnLst/>
            <a:rect r="r" b="b" t="t" l="l"/>
            <a:pathLst>
              <a:path h="7418432" w="9221416">
                <a:moveTo>
                  <a:pt x="0" y="0"/>
                </a:moveTo>
                <a:lnTo>
                  <a:pt x="9221416" y="0"/>
                </a:lnTo>
                <a:lnTo>
                  <a:pt x="9221416" y="7418432"/>
                </a:lnTo>
                <a:lnTo>
                  <a:pt x="0" y="74184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711" t="0" r="-3711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55994" y="280640"/>
            <a:ext cx="2324294" cy="298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1"/>
              </a:lnSpc>
              <a:spcBef>
                <a:spcPct val="0"/>
              </a:spcBef>
            </a:pPr>
            <a:r>
              <a:rPr lang="en-US" sz="2075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Compiladores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62612" y="2515195"/>
            <a:ext cx="5990535" cy="1071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1"/>
              </a:lnSpc>
              <a:spcBef>
                <a:spcPct val="0"/>
              </a:spcBef>
            </a:pPr>
            <a:r>
              <a:rPr lang="en-US" b="true" sz="3936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Operación: Uso de métodos Size-Indices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50556" y="3998048"/>
            <a:ext cx="7414647" cy="4126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16"/>
              </a:lnSpc>
            </a:pPr>
            <a:r>
              <a:rPr lang="en-US" sz="186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Verifica el correcto uso de arrays:</a:t>
            </a:r>
          </a:p>
          <a:p>
            <a:pPr algn="just" marL="403030" indent="-201515" lvl="1">
              <a:lnSpc>
                <a:spcPts val="2016"/>
              </a:lnSpc>
              <a:buAutoNum type="arabicPeriod" startAt="1"/>
            </a:pPr>
            <a:r>
              <a:rPr lang="en-US" sz="186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Accesos válidos:</a:t>
            </a:r>
          </a:p>
          <a:p>
            <a:pPr algn="just" marL="806061" indent="-268687" lvl="2">
              <a:lnSpc>
                <a:spcPts val="2016"/>
              </a:lnSpc>
              <a:buAutoNum type="alphaLcPeriod" startAt="1"/>
            </a:pPr>
            <a:r>
              <a:rPr lang="en-US" sz="186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Acceso indexado: arr[0]</a:t>
            </a:r>
          </a:p>
          <a:p>
            <a:pPr algn="just" marL="806061" indent="-268687" lvl="2">
              <a:lnSpc>
                <a:spcPts val="2016"/>
              </a:lnSpc>
              <a:buAutoNum type="alphaLcPeriod" startAt="1"/>
            </a:pPr>
            <a:r>
              <a:rPr lang="en-US" sz="186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Índices dentro de los límites del array.</a:t>
            </a:r>
          </a:p>
          <a:p>
            <a:pPr algn="just" marL="403030" indent="-201515" lvl="1">
              <a:lnSpc>
                <a:spcPts val="2016"/>
              </a:lnSpc>
              <a:buAutoNum type="arabicPeriod" startAt="1"/>
            </a:pPr>
            <a:r>
              <a:rPr lang="en-US" sz="186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Métodos:</a:t>
            </a:r>
          </a:p>
          <a:p>
            <a:pPr algn="just" marL="806061" indent="-268687" lvl="2">
              <a:lnSpc>
                <a:spcPts val="2016"/>
              </a:lnSpc>
              <a:buAutoNum type="alphaLcPeriod" startAt="1"/>
            </a:pPr>
            <a:r>
              <a:rPr lang="en-US" sz="186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.size e .indices solo aplicables a arrays.</a:t>
            </a:r>
          </a:p>
          <a:p>
            <a:pPr algn="l">
              <a:lnSpc>
                <a:spcPts val="2016"/>
              </a:lnSpc>
            </a:pPr>
          </a:p>
          <a:p>
            <a:pPr algn="l">
              <a:lnSpc>
                <a:spcPts val="2520"/>
              </a:lnSpc>
            </a:pPr>
            <a:r>
              <a:rPr lang="en-US" sz="2333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Detalles de Implementación:</a:t>
            </a:r>
          </a:p>
          <a:p>
            <a:pPr algn="just" marL="403030" indent="-201515" lvl="1">
              <a:lnSpc>
                <a:spcPts val="2016"/>
              </a:lnSpc>
              <a:buFont typeface="Arial"/>
              <a:buChar char="•"/>
            </a:pPr>
            <a:r>
              <a:rPr lang="en-US" sz="186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Tabla de símbolos:</a:t>
            </a:r>
          </a:p>
          <a:p>
            <a:pPr algn="just" marL="806061" indent="-268687" lvl="2">
              <a:lnSpc>
                <a:spcPts val="2016"/>
              </a:lnSpc>
              <a:buFont typeface="Arial"/>
              <a:buChar char="⚬"/>
            </a:pPr>
            <a:r>
              <a:rPr lang="en-US" sz="186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Almacena tipo de arrays (arrayOf&lt;Float&gt;) y sus dimensiones.</a:t>
            </a:r>
          </a:p>
          <a:p>
            <a:pPr algn="just">
              <a:lnSpc>
                <a:spcPts val="2016"/>
              </a:lnSpc>
            </a:pPr>
          </a:p>
          <a:p>
            <a:pPr algn="just" marL="403030" indent="-201515" lvl="1">
              <a:lnSpc>
                <a:spcPts val="2016"/>
              </a:lnSpc>
              <a:buFont typeface="Arial"/>
              <a:buChar char="•"/>
            </a:pPr>
            <a:r>
              <a:rPr lang="en-US" sz="186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Chequeos:</a:t>
            </a:r>
          </a:p>
          <a:p>
            <a:pPr algn="l" marL="806061" indent="-268687" lvl="2">
              <a:lnSpc>
                <a:spcPts val="2016"/>
              </a:lnSpc>
              <a:buFont typeface="Arial"/>
              <a:buChar char="⚬"/>
            </a:pPr>
            <a:r>
              <a:rPr lang="en-US" sz="186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Error si arrayOf&lt;Int&gt;(1, 2.5) (mezcla de tipos).</a:t>
            </a:r>
          </a:p>
          <a:p>
            <a:pPr algn="l" marL="806061" indent="-268687" lvl="2">
              <a:lnSpc>
                <a:spcPts val="2016"/>
              </a:lnSpc>
              <a:buFont typeface="Arial"/>
              <a:buChar char="⚬"/>
            </a:pPr>
            <a:r>
              <a:rPr lang="en-US" sz="186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Error si arr[10] (fuera de límites).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</a:p>
          <a:p>
            <a:pPr algn="l">
              <a:lnSpc>
                <a:spcPts val="201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51081" y="177958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6"/>
                </a:lnTo>
                <a:lnTo>
                  <a:pt x="0" y="4503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11473" y="177958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6"/>
                </a:lnTo>
                <a:lnTo>
                  <a:pt x="0" y="4503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11577" y="9314065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7"/>
                </a:lnTo>
                <a:lnTo>
                  <a:pt x="0" y="4875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932687"/>
            <a:ext cx="1998332" cy="2229659"/>
          </a:xfrm>
          <a:custGeom>
            <a:avLst/>
            <a:gdLst/>
            <a:ahLst/>
            <a:cxnLst/>
            <a:rect r="r" b="b" t="t" l="l"/>
            <a:pathLst>
              <a:path h="2229659" w="1998332">
                <a:moveTo>
                  <a:pt x="0" y="0"/>
                </a:moveTo>
                <a:lnTo>
                  <a:pt x="1998332" y="0"/>
                </a:lnTo>
                <a:lnTo>
                  <a:pt x="1998332" y="2229658"/>
                </a:lnTo>
                <a:lnTo>
                  <a:pt x="0" y="22296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40565" y="1812993"/>
            <a:ext cx="9979897" cy="497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4"/>
              </a:lnSpc>
              <a:spcBef>
                <a:spcPct val="0"/>
              </a:spcBef>
            </a:pPr>
            <a:r>
              <a:rPr lang="en-US" b="true" sz="354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Generación de Código (GenCode) y Assembly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76489" y="1459187"/>
            <a:ext cx="1011214" cy="875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1"/>
              </a:lnSpc>
              <a:spcBef>
                <a:spcPct val="0"/>
              </a:spcBef>
            </a:pPr>
            <a:r>
              <a:rPr lang="en-US" b="true" sz="6196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4.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40565" y="614666"/>
            <a:ext cx="11096414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50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FASES DEL COMPILADOR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76071" y="143961"/>
            <a:ext cx="551414" cy="518330"/>
          </a:xfrm>
          <a:custGeom>
            <a:avLst/>
            <a:gdLst/>
            <a:ahLst/>
            <a:cxnLst/>
            <a:rect r="r" b="b" t="t" l="l"/>
            <a:pathLst>
              <a:path h="518330" w="551414">
                <a:moveTo>
                  <a:pt x="0" y="0"/>
                </a:moveTo>
                <a:lnTo>
                  <a:pt x="551414" y="0"/>
                </a:lnTo>
                <a:lnTo>
                  <a:pt x="551414" y="518330"/>
                </a:lnTo>
                <a:lnTo>
                  <a:pt x="0" y="5183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655994" y="280640"/>
            <a:ext cx="2324294" cy="298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1"/>
              </a:lnSpc>
              <a:spcBef>
                <a:spcPct val="0"/>
              </a:spcBef>
            </a:pPr>
            <a:r>
              <a:rPr lang="en-US" sz="2075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Compiladores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42071" y="5964988"/>
            <a:ext cx="8088984" cy="289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3"/>
              </a:lnSpc>
            </a:pPr>
            <a:r>
              <a:rPr lang="en-US" sz="22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1.</a:t>
            </a:r>
            <a:r>
              <a:rPr lang="en-US" sz="22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</a:t>
            </a:r>
            <a:r>
              <a:rPr lang="en-US" sz="2299" b="true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peraciones con Floats (SSE)</a:t>
            </a:r>
          </a:p>
          <a:p>
            <a:pPr algn="l" marL="496569" indent="-248284" lvl="1">
              <a:lnSpc>
                <a:spcPts val="2483"/>
              </a:lnSpc>
              <a:buFont typeface="Arial"/>
              <a:buChar char="•"/>
            </a:pPr>
            <a:r>
              <a:rPr lang="en-US" b="true" sz="2299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Registros XMM:</a:t>
            </a:r>
          </a:p>
          <a:p>
            <a:pPr algn="l" marL="863601" indent="-287867" lvl="2">
              <a:lnSpc>
                <a:spcPts val="216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Son registros con un tamaño mayor a los regulares (128 bits)</a:t>
            </a:r>
          </a:p>
          <a:p>
            <a:pPr algn="l" marL="496569" indent="-248284" lvl="1">
              <a:lnSpc>
                <a:spcPts val="2483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Instrucciones SSE:</a:t>
            </a:r>
          </a:p>
          <a:p>
            <a:pPr algn="l" marL="863601" indent="-287867" lvl="2">
              <a:lnSpc>
                <a:spcPts val="2160"/>
              </a:lnSpc>
              <a:buFont typeface="Arial"/>
              <a:buChar char="⚬"/>
            </a:pPr>
            <a:r>
              <a:rPr lang="en-US" b="true" sz="20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movsd</a:t>
            </a: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Mover float</a:t>
            </a:r>
          </a:p>
          <a:p>
            <a:pPr algn="l" marL="863601" indent="-287867" lvl="2">
              <a:lnSpc>
                <a:spcPts val="2160"/>
              </a:lnSpc>
              <a:buFont typeface="Arial"/>
              <a:buChar char="⚬"/>
            </a:pPr>
            <a:r>
              <a:rPr lang="en-US" b="true" sz="20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addsd</a:t>
            </a: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Sumar floats</a:t>
            </a:r>
          </a:p>
          <a:p>
            <a:pPr algn="l" marL="863601" indent="-287867" lvl="2">
              <a:lnSpc>
                <a:spcPts val="2160"/>
              </a:lnSpc>
              <a:buFont typeface="Arial"/>
              <a:buChar char="⚬"/>
            </a:pPr>
            <a:r>
              <a:rPr lang="en-US" b="true" sz="20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mulsd</a:t>
            </a: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Multiplicar floats</a:t>
            </a:r>
          </a:p>
          <a:p>
            <a:pPr algn="l" marL="863601" indent="-287867" lvl="2">
              <a:lnSpc>
                <a:spcPts val="2160"/>
              </a:lnSpc>
              <a:buFont typeface="Arial"/>
              <a:buChar char="⚬"/>
            </a:pPr>
            <a:r>
              <a:rPr lang="en-US" b="true" sz="20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cvtsi2sd</a:t>
            </a: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Convertir entero a float</a:t>
            </a:r>
          </a:p>
          <a:p>
            <a:pPr algn="l" marL="863601" indent="-287867" lvl="2">
              <a:lnSpc>
                <a:spcPts val="2160"/>
              </a:lnSpc>
              <a:buFont typeface="Arial"/>
              <a:buChar char="⚬"/>
            </a:pPr>
            <a:r>
              <a:rPr lang="en-US" b="true" sz="20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cvttsd2si</a:t>
            </a: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Convertir float a entero</a:t>
            </a:r>
          </a:p>
          <a:p>
            <a:pPr algn="l">
              <a:lnSpc>
                <a:spcPts val="269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663328" y="5964988"/>
            <a:ext cx="4253425" cy="168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3"/>
              </a:lnSpc>
              <a:spcBef>
                <a:spcPct val="0"/>
              </a:spcBef>
            </a:pPr>
            <a:r>
              <a:rPr lang="en-US" b="true" sz="2299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2.Manejo de arrays</a:t>
            </a:r>
          </a:p>
          <a:p>
            <a:pPr algn="l" marL="453388" indent="-226694" lvl="1">
              <a:lnSpc>
                <a:spcPts val="226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099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Soporte para arrays:</a:t>
            </a:r>
          </a:p>
          <a:p>
            <a:pPr algn="l" marL="863598" indent="-287866" lvl="2">
              <a:lnSpc>
                <a:spcPts val="2159"/>
              </a:lnSpc>
              <a:spcBef>
                <a:spcPct val="0"/>
              </a:spcBef>
              <a:buFont typeface="Arial"/>
              <a:buChar char="⚬"/>
            </a:pPr>
            <a:r>
              <a:rPr lang="en-US" sz="19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Declaración con </a:t>
            </a:r>
            <a:r>
              <a:rPr lang="en-US" b="true" sz="1999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arrayOf</a:t>
            </a:r>
          </a:p>
          <a:p>
            <a:pPr algn="l" marL="863598" indent="-287866" lvl="2">
              <a:lnSpc>
                <a:spcPts val="2159"/>
              </a:lnSpc>
              <a:spcBef>
                <a:spcPct val="0"/>
              </a:spcBef>
              <a:buFont typeface="Arial"/>
              <a:buChar char="⚬"/>
            </a:pPr>
            <a:r>
              <a:rPr lang="en-US" sz="19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Métodos: </a:t>
            </a:r>
            <a:r>
              <a:rPr lang="en-US" b="true" sz="1999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.size</a:t>
            </a:r>
            <a:r>
              <a:rPr lang="en-US" sz="19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en-US" b="true" sz="1999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.indices</a:t>
            </a:r>
          </a:p>
          <a:p>
            <a:pPr algn="l" marL="863598" indent="-287866" lvl="2">
              <a:lnSpc>
                <a:spcPts val="2159"/>
              </a:lnSpc>
              <a:spcBef>
                <a:spcPct val="0"/>
              </a:spcBef>
              <a:buFont typeface="Arial"/>
              <a:buChar char="⚬"/>
            </a:pPr>
            <a:r>
              <a:rPr lang="en-US" sz="19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Acceso indexado: </a:t>
            </a:r>
            <a:r>
              <a:rPr lang="en-US" b="true" sz="1999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arr[i]</a:t>
            </a:r>
          </a:p>
          <a:p>
            <a:pPr algn="l">
              <a:lnSpc>
                <a:spcPts val="2159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6386563" y="3482715"/>
            <a:ext cx="8088984" cy="177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69" indent="-248284" lvl="1">
              <a:lnSpc>
                <a:spcPts val="2483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</a:t>
            </a:r>
            <a:r>
              <a:rPr lang="en-US" b="true" sz="2299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structura del código ensamblador:</a:t>
            </a:r>
          </a:p>
          <a:p>
            <a:pPr algn="l" marL="863601" indent="-287867" lvl="2">
              <a:lnSpc>
                <a:spcPts val="2160"/>
              </a:lnSpc>
              <a:buFont typeface="Arial"/>
              <a:buChar char="⚬"/>
            </a:pPr>
            <a:r>
              <a:rPr lang="en-US" b="true" sz="20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.data</a:t>
            </a: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Variables globales</a:t>
            </a:r>
          </a:p>
          <a:p>
            <a:pPr algn="l" marL="863601" indent="-287867" lvl="2">
              <a:lnSpc>
                <a:spcPts val="2160"/>
              </a:lnSpc>
              <a:buFont typeface="Arial"/>
              <a:buChar char="⚬"/>
            </a:pPr>
            <a:r>
              <a:rPr lang="en-US" b="true" sz="20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.rodata</a:t>
            </a: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Constantes (Solo lectura)</a:t>
            </a:r>
          </a:p>
          <a:p>
            <a:pPr algn="l" marL="863601" indent="-287867" lvl="2">
              <a:lnSpc>
                <a:spcPts val="2160"/>
              </a:lnSpc>
              <a:buFont typeface="Arial"/>
              <a:buChar char="⚬"/>
            </a:pPr>
            <a:r>
              <a:rPr lang="en-US" b="true" sz="20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.text</a:t>
            </a: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Código ejecutable</a:t>
            </a:r>
          </a:p>
          <a:p>
            <a:pPr algn="l">
              <a:lnSpc>
                <a:spcPts val="2483"/>
              </a:lnSpc>
            </a:pPr>
          </a:p>
          <a:p>
            <a:pPr algn="l">
              <a:lnSpc>
                <a:spcPts val="26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32685"/>
            <a:ext cx="551414" cy="518330"/>
          </a:xfrm>
          <a:custGeom>
            <a:avLst/>
            <a:gdLst/>
            <a:ahLst/>
            <a:cxnLst/>
            <a:rect r="r" b="b" t="t" l="l"/>
            <a:pathLst>
              <a:path h="518330" w="551414">
                <a:moveTo>
                  <a:pt x="0" y="0"/>
                </a:moveTo>
                <a:lnTo>
                  <a:pt x="551414" y="0"/>
                </a:lnTo>
                <a:lnTo>
                  <a:pt x="551414" y="518329"/>
                </a:lnTo>
                <a:lnTo>
                  <a:pt x="0" y="518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5963" y="1966048"/>
            <a:ext cx="7980710" cy="2314406"/>
          </a:xfrm>
          <a:custGeom>
            <a:avLst/>
            <a:gdLst/>
            <a:ahLst/>
            <a:cxnLst/>
            <a:rect r="r" b="b" t="t" l="l"/>
            <a:pathLst>
              <a:path h="2314406" w="7980710">
                <a:moveTo>
                  <a:pt x="0" y="0"/>
                </a:moveTo>
                <a:lnTo>
                  <a:pt x="7980709" y="0"/>
                </a:lnTo>
                <a:lnTo>
                  <a:pt x="7980709" y="2314406"/>
                </a:lnTo>
                <a:lnTo>
                  <a:pt x="0" y="23144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495157" y="1836385"/>
            <a:ext cx="6342109" cy="2822238"/>
          </a:xfrm>
          <a:custGeom>
            <a:avLst/>
            <a:gdLst/>
            <a:ahLst/>
            <a:cxnLst/>
            <a:rect r="r" b="b" t="t" l="l"/>
            <a:pathLst>
              <a:path h="2822238" w="6342109">
                <a:moveTo>
                  <a:pt x="0" y="0"/>
                </a:moveTo>
                <a:lnTo>
                  <a:pt x="6342109" y="0"/>
                </a:lnTo>
                <a:lnTo>
                  <a:pt x="6342109" y="2822239"/>
                </a:lnTo>
                <a:lnTo>
                  <a:pt x="0" y="28222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437659" y="4997758"/>
            <a:ext cx="7221139" cy="4016758"/>
          </a:xfrm>
          <a:custGeom>
            <a:avLst/>
            <a:gdLst/>
            <a:ahLst/>
            <a:cxnLst/>
            <a:rect r="r" b="b" t="t" l="l"/>
            <a:pathLst>
              <a:path h="4016758" w="7221139">
                <a:moveTo>
                  <a:pt x="0" y="0"/>
                </a:moveTo>
                <a:lnTo>
                  <a:pt x="7221138" y="0"/>
                </a:lnTo>
                <a:lnTo>
                  <a:pt x="7221138" y="4016759"/>
                </a:lnTo>
                <a:lnTo>
                  <a:pt x="0" y="40167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08623" y="269364"/>
            <a:ext cx="2324294" cy="298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1"/>
              </a:lnSpc>
              <a:spcBef>
                <a:spcPct val="0"/>
              </a:spcBef>
            </a:pPr>
            <a:r>
              <a:rPr lang="en-US" sz="2075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Compiladores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04407" y="1034513"/>
            <a:ext cx="7743821" cy="588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4"/>
              </a:lnSpc>
              <a:spcBef>
                <a:spcPct val="0"/>
              </a:spcBef>
            </a:pPr>
            <a:r>
              <a:rPr lang="en-US" b="true" sz="421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Generación de Código: Float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76071" y="132685"/>
            <a:ext cx="551414" cy="518330"/>
          </a:xfrm>
          <a:custGeom>
            <a:avLst/>
            <a:gdLst/>
            <a:ahLst/>
            <a:cxnLst/>
            <a:rect r="r" b="b" t="t" l="l"/>
            <a:pathLst>
              <a:path h="518330" w="551414">
                <a:moveTo>
                  <a:pt x="0" y="0"/>
                </a:moveTo>
                <a:lnTo>
                  <a:pt x="551414" y="0"/>
                </a:lnTo>
                <a:lnTo>
                  <a:pt x="551414" y="518329"/>
                </a:lnTo>
                <a:lnTo>
                  <a:pt x="0" y="5183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76071" y="1900171"/>
            <a:ext cx="6012109" cy="2643327"/>
          </a:xfrm>
          <a:custGeom>
            <a:avLst/>
            <a:gdLst/>
            <a:ahLst/>
            <a:cxnLst/>
            <a:rect r="r" b="b" t="t" l="l"/>
            <a:pathLst>
              <a:path h="2643327" w="6012109">
                <a:moveTo>
                  <a:pt x="0" y="0"/>
                </a:moveTo>
                <a:lnTo>
                  <a:pt x="6012109" y="0"/>
                </a:lnTo>
                <a:lnTo>
                  <a:pt x="6012109" y="2643327"/>
                </a:lnTo>
                <a:lnTo>
                  <a:pt x="0" y="26433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76071" y="4873069"/>
            <a:ext cx="6304819" cy="2955384"/>
          </a:xfrm>
          <a:custGeom>
            <a:avLst/>
            <a:gdLst/>
            <a:ahLst/>
            <a:cxnLst/>
            <a:rect r="r" b="b" t="t" l="l"/>
            <a:pathLst>
              <a:path h="2955384" w="6304819">
                <a:moveTo>
                  <a:pt x="0" y="0"/>
                </a:moveTo>
                <a:lnTo>
                  <a:pt x="6304819" y="0"/>
                </a:lnTo>
                <a:lnTo>
                  <a:pt x="6304819" y="2955384"/>
                </a:lnTo>
                <a:lnTo>
                  <a:pt x="0" y="29553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901651" y="1810967"/>
            <a:ext cx="5823611" cy="2933644"/>
          </a:xfrm>
          <a:custGeom>
            <a:avLst/>
            <a:gdLst/>
            <a:ahLst/>
            <a:cxnLst/>
            <a:rect r="r" b="b" t="t" l="l"/>
            <a:pathLst>
              <a:path h="2933644" w="5823611">
                <a:moveTo>
                  <a:pt x="0" y="0"/>
                </a:moveTo>
                <a:lnTo>
                  <a:pt x="5823612" y="0"/>
                </a:lnTo>
                <a:lnTo>
                  <a:pt x="5823612" y="2933645"/>
                </a:lnTo>
                <a:lnTo>
                  <a:pt x="0" y="29336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448464" y="8158024"/>
            <a:ext cx="9391073" cy="1831259"/>
          </a:xfrm>
          <a:custGeom>
            <a:avLst/>
            <a:gdLst/>
            <a:ahLst/>
            <a:cxnLst/>
            <a:rect r="r" b="b" t="t" l="l"/>
            <a:pathLst>
              <a:path h="1831259" w="9391073">
                <a:moveTo>
                  <a:pt x="0" y="0"/>
                </a:moveTo>
                <a:lnTo>
                  <a:pt x="9391072" y="0"/>
                </a:lnTo>
                <a:lnTo>
                  <a:pt x="9391072" y="1831259"/>
                </a:lnTo>
                <a:lnTo>
                  <a:pt x="0" y="18312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901651" y="5046055"/>
            <a:ext cx="5947010" cy="2921469"/>
          </a:xfrm>
          <a:custGeom>
            <a:avLst/>
            <a:gdLst/>
            <a:ahLst/>
            <a:cxnLst/>
            <a:rect r="r" b="b" t="t" l="l"/>
            <a:pathLst>
              <a:path h="2921469" w="5947010">
                <a:moveTo>
                  <a:pt x="0" y="0"/>
                </a:moveTo>
                <a:lnTo>
                  <a:pt x="5947010" y="0"/>
                </a:lnTo>
                <a:lnTo>
                  <a:pt x="5947010" y="2921469"/>
                </a:lnTo>
                <a:lnTo>
                  <a:pt x="0" y="29214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655994" y="269364"/>
            <a:ext cx="2324294" cy="298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1"/>
              </a:lnSpc>
              <a:spcBef>
                <a:spcPct val="0"/>
              </a:spcBef>
            </a:pPr>
            <a:r>
              <a:rPr lang="en-US" sz="2075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Compiladores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57830" y="1122713"/>
            <a:ext cx="7743821" cy="588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4"/>
              </a:lnSpc>
              <a:spcBef>
                <a:spcPct val="0"/>
              </a:spcBef>
            </a:pPr>
            <a:r>
              <a:rPr lang="en-US" b="true" sz="421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Generación de Código: Array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19691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80083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692174" y="2840191"/>
            <a:ext cx="6903652" cy="4606619"/>
          </a:xfrm>
          <a:custGeom>
            <a:avLst/>
            <a:gdLst/>
            <a:ahLst/>
            <a:cxnLst/>
            <a:rect r="r" b="b" t="t" l="l"/>
            <a:pathLst>
              <a:path h="4606619" w="6903652">
                <a:moveTo>
                  <a:pt x="0" y="0"/>
                </a:moveTo>
                <a:lnTo>
                  <a:pt x="6903652" y="0"/>
                </a:lnTo>
                <a:lnTo>
                  <a:pt x="6903652" y="4606618"/>
                </a:lnTo>
                <a:lnTo>
                  <a:pt x="0" y="46066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692174" y="4555807"/>
            <a:ext cx="6903652" cy="111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19"/>
              </a:lnSpc>
            </a:pPr>
            <a:r>
              <a:rPr lang="en-US" sz="699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DEMO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776071" y="1028700"/>
            <a:ext cx="551414" cy="518330"/>
          </a:xfrm>
          <a:custGeom>
            <a:avLst/>
            <a:gdLst/>
            <a:ahLst/>
            <a:cxnLst/>
            <a:rect r="r" b="b" t="t" l="l"/>
            <a:pathLst>
              <a:path h="518330" w="551414">
                <a:moveTo>
                  <a:pt x="0" y="0"/>
                </a:moveTo>
                <a:lnTo>
                  <a:pt x="551414" y="0"/>
                </a:lnTo>
                <a:lnTo>
                  <a:pt x="551414" y="518330"/>
                </a:lnTo>
                <a:lnTo>
                  <a:pt x="0" y="5183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655994" y="1165379"/>
            <a:ext cx="2324294" cy="298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1"/>
              </a:lnSpc>
              <a:spcBef>
                <a:spcPct val="0"/>
              </a:spcBef>
            </a:pPr>
            <a:r>
              <a:rPr lang="en-US" sz="2075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Compiladores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76071" y="1028700"/>
            <a:ext cx="551414" cy="518330"/>
          </a:xfrm>
          <a:custGeom>
            <a:avLst/>
            <a:gdLst/>
            <a:ahLst/>
            <a:cxnLst/>
            <a:rect r="r" b="b" t="t" l="l"/>
            <a:pathLst>
              <a:path h="518330" w="551414">
                <a:moveTo>
                  <a:pt x="0" y="0"/>
                </a:moveTo>
                <a:lnTo>
                  <a:pt x="551414" y="0"/>
                </a:lnTo>
                <a:lnTo>
                  <a:pt x="551414" y="518330"/>
                </a:lnTo>
                <a:lnTo>
                  <a:pt x="0" y="518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419691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80083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55994" y="1165379"/>
            <a:ext cx="2324294" cy="298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1"/>
              </a:lnSpc>
              <a:spcBef>
                <a:spcPct val="0"/>
              </a:spcBef>
            </a:pPr>
            <a:r>
              <a:rPr lang="en-US" sz="2075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Compiladores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81853" y="9073308"/>
            <a:ext cx="2324294" cy="298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page 10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06914" y="4276872"/>
            <a:ext cx="12674172" cy="1676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98"/>
              </a:lnSpc>
            </a:pPr>
            <a:r>
              <a:rPr lang="en-US" sz="1071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19691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80083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7433" y="2622225"/>
            <a:ext cx="6938120" cy="6200945"/>
          </a:xfrm>
          <a:custGeom>
            <a:avLst/>
            <a:gdLst/>
            <a:ahLst/>
            <a:cxnLst/>
            <a:rect r="r" b="b" t="t" l="l"/>
            <a:pathLst>
              <a:path h="6200945" w="6938120">
                <a:moveTo>
                  <a:pt x="0" y="0"/>
                </a:moveTo>
                <a:lnTo>
                  <a:pt x="6938120" y="0"/>
                </a:lnTo>
                <a:lnTo>
                  <a:pt x="6938120" y="6200945"/>
                </a:lnTo>
                <a:lnTo>
                  <a:pt x="0" y="62009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39997" y="3477997"/>
            <a:ext cx="7482335" cy="4489401"/>
          </a:xfrm>
          <a:custGeom>
            <a:avLst/>
            <a:gdLst/>
            <a:ahLst/>
            <a:cxnLst/>
            <a:rect r="r" b="b" t="t" l="l"/>
            <a:pathLst>
              <a:path h="4489401" w="7482335">
                <a:moveTo>
                  <a:pt x="0" y="0"/>
                </a:moveTo>
                <a:lnTo>
                  <a:pt x="7482335" y="0"/>
                </a:lnTo>
                <a:lnTo>
                  <a:pt x="7482335" y="4489401"/>
                </a:lnTo>
                <a:lnTo>
                  <a:pt x="0" y="44894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76071" y="1621253"/>
            <a:ext cx="12139261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50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GRAMÁTICA DEL LENGUAJE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776071" y="1050616"/>
            <a:ext cx="551414" cy="518330"/>
          </a:xfrm>
          <a:custGeom>
            <a:avLst/>
            <a:gdLst/>
            <a:ahLst/>
            <a:cxnLst/>
            <a:rect r="r" b="b" t="t" l="l"/>
            <a:pathLst>
              <a:path h="518330" w="551414">
                <a:moveTo>
                  <a:pt x="0" y="0"/>
                </a:moveTo>
                <a:lnTo>
                  <a:pt x="551414" y="0"/>
                </a:lnTo>
                <a:lnTo>
                  <a:pt x="551414" y="518329"/>
                </a:lnTo>
                <a:lnTo>
                  <a:pt x="0" y="5183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55994" y="1187295"/>
            <a:ext cx="2324294" cy="298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1"/>
              </a:lnSpc>
              <a:spcBef>
                <a:spcPct val="0"/>
              </a:spcBef>
            </a:pPr>
            <a:r>
              <a:rPr lang="en-US" sz="2075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Compiladores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1154" y="9258300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7"/>
                </a:lnTo>
                <a:lnTo>
                  <a:pt x="0" y="487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420" y="1424291"/>
            <a:ext cx="1745721" cy="1947806"/>
          </a:xfrm>
          <a:custGeom>
            <a:avLst/>
            <a:gdLst/>
            <a:ahLst/>
            <a:cxnLst/>
            <a:rect r="r" b="b" t="t" l="l"/>
            <a:pathLst>
              <a:path h="1947806" w="1745721">
                <a:moveTo>
                  <a:pt x="0" y="0"/>
                </a:moveTo>
                <a:lnTo>
                  <a:pt x="1745721" y="0"/>
                </a:lnTo>
                <a:lnTo>
                  <a:pt x="1745721" y="1947805"/>
                </a:lnTo>
                <a:lnTo>
                  <a:pt x="0" y="19478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76071" y="143961"/>
            <a:ext cx="551414" cy="518330"/>
          </a:xfrm>
          <a:custGeom>
            <a:avLst/>
            <a:gdLst/>
            <a:ahLst/>
            <a:cxnLst/>
            <a:rect r="r" b="b" t="t" l="l"/>
            <a:pathLst>
              <a:path h="518330" w="551414">
                <a:moveTo>
                  <a:pt x="0" y="0"/>
                </a:moveTo>
                <a:lnTo>
                  <a:pt x="551414" y="0"/>
                </a:lnTo>
                <a:lnTo>
                  <a:pt x="551414" y="518330"/>
                </a:lnTo>
                <a:lnTo>
                  <a:pt x="0" y="5183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694276" y="227271"/>
            <a:ext cx="6146755" cy="9832457"/>
          </a:xfrm>
          <a:custGeom>
            <a:avLst/>
            <a:gdLst/>
            <a:ahLst/>
            <a:cxnLst/>
            <a:rect r="r" b="b" t="t" l="l"/>
            <a:pathLst>
              <a:path h="9832457" w="6146755">
                <a:moveTo>
                  <a:pt x="0" y="0"/>
                </a:moveTo>
                <a:lnTo>
                  <a:pt x="6146755" y="0"/>
                </a:lnTo>
                <a:lnTo>
                  <a:pt x="6146755" y="9832458"/>
                </a:lnTo>
                <a:lnTo>
                  <a:pt x="0" y="98324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4523" r="0" b="-4523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22645" y="2002954"/>
            <a:ext cx="3795143" cy="497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4"/>
              </a:lnSpc>
              <a:spcBef>
                <a:spcPct val="0"/>
              </a:spcBef>
            </a:pPr>
            <a:r>
              <a:rPr lang="en-US" b="true" sz="354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ANÁLISIS LÉXICO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08365" y="3573122"/>
            <a:ext cx="9962061" cy="4844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500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Tokens</a:t>
            </a:r>
            <a:r>
              <a:rPr lang="en-US" sz="2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500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nuevos</a:t>
            </a:r>
            <a:r>
              <a:rPr lang="en-US" sz="2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</a:p>
          <a:p>
            <a:pPr algn="l" marL="431937" indent="-215968" lvl="1">
              <a:lnSpc>
                <a:spcPts val="216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arrayOf, Float, size, indices</a:t>
            </a:r>
          </a:p>
          <a:p>
            <a:pPr algn="l" marL="431937" indent="-215968" lvl="1">
              <a:lnSpc>
                <a:spcPts val="216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Diferencia valores numercios</a:t>
            </a: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</a:p>
          <a:p>
            <a:pPr algn="l" marL="863873" indent="-287958" lvl="2">
              <a:lnSpc>
                <a:spcPts val="216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Floats: 3.14, 2.0f → Token DECIMAL</a:t>
            </a:r>
          </a:p>
          <a:p>
            <a:pPr algn="l" marL="863873" indent="-287958" lvl="2">
              <a:lnSpc>
                <a:spcPts val="216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Ent</a:t>
            </a: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eros: 42 → Token NUM</a:t>
            </a:r>
          </a:p>
          <a:p>
            <a:pPr algn="l" marL="431937" indent="-215968" lvl="1">
              <a:lnSpc>
                <a:spcPts val="216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Símbolos: [ ] (acceso a arrays), &lt; &gt; (tipo de dato), . (operador de método)</a:t>
            </a:r>
          </a:p>
          <a:p>
            <a:pPr algn="l">
              <a:lnSpc>
                <a:spcPts val="2160"/>
              </a:lnSpc>
            </a:pPr>
          </a:p>
          <a:p>
            <a:pPr algn="l">
              <a:lnSpc>
                <a:spcPts val="2700"/>
              </a:lnSpc>
            </a:pPr>
            <a:r>
              <a:rPr lang="en-US" sz="2500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Detalles de Implementación:</a:t>
            </a:r>
          </a:p>
          <a:p>
            <a:pPr algn="l" marL="475128" indent="-237564" lvl="1">
              <a:lnSpc>
                <a:spcPts val="2376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</a:t>
            </a:r>
            <a:r>
              <a:rPr lang="en-US" sz="2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xpresiones regulares para distinguir:</a:t>
            </a:r>
          </a:p>
          <a:p>
            <a:pPr algn="l" marL="863873" indent="-287958" lvl="2">
              <a:lnSpc>
                <a:spcPts val="216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Floats: [0-9]+\.[0-9]+ ‘f’</a:t>
            </a:r>
          </a:p>
          <a:p>
            <a:pPr algn="l" marL="863873" indent="-287958" lvl="2">
              <a:lnSpc>
                <a:spcPts val="216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Arrays: arrayOf&lt;Type&gt;</a:t>
            </a:r>
          </a:p>
          <a:p>
            <a:pPr algn="l">
              <a:lnSpc>
                <a:spcPts val="2700"/>
              </a:lnSpc>
            </a:pPr>
          </a:p>
          <a:p>
            <a:pPr algn="l">
              <a:lnSpc>
                <a:spcPts val="2376"/>
              </a:lnSpc>
            </a:pPr>
            <a:r>
              <a:rPr lang="en-US" sz="2200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</a:t>
            </a:r>
            <a:r>
              <a:rPr lang="en-US" sz="2200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okens especiales:</a:t>
            </a:r>
          </a:p>
          <a:p>
            <a:pPr algn="l" marL="863873" indent="-287958" lvl="2">
              <a:lnSpc>
                <a:spcPts val="216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ARRAY_OF para arrayOf</a:t>
            </a:r>
          </a:p>
          <a:p>
            <a:pPr algn="l" marL="863873" indent="-287958" lvl="2">
              <a:lnSpc>
                <a:spcPts val="216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GENERIC_START/GENERIC_END para </a:t>
            </a:r>
            <a:r>
              <a:rPr lang="en-US" b="true" sz="20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&lt;</a:t>
            </a: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y </a:t>
            </a:r>
            <a:r>
              <a:rPr lang="en-US" b="true" sz="20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&gt;</a:t>
            </a:r>
          </a:p>
          <a:p>
            <a:pPr algn="l" marL="863873" indent="-287958" lvl="2">
              <a:lnSpc>
                <a:spcPts val="216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DOT para métodos como .size</a:t>
            </a:r>
          </a:p>
          <a:p>
            <a:pPr algn="l">
              <a:lnSpc>
                <a:spcPts val="216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49963" y="1873614"/>
            <a:ext cx="883386" cy="775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5"/>
              </a:lnSpc>
              <a:spcBef>
                <a:spcPct val="0"/>
              </a:spcBef>
            </a:pPr>
            <a:r>
              <a:rPr lang="en-US" b="true" sz="5412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1.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4281" y="652047"/>
            <a:ext cx="11078738" cy="772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74"/>
              </a:lnSpc>
            </a:pPr>
            <a:r>
              <a:rPr lang="en-US" sz="49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FASES DEL COMPILADOR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55994" y="280640"/>
            <a:ext cx="2324294" cy="298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1"/>
              </a:lnSpc>
              <a:spcBef>
                <a:spcPct val="0"/>
              </a:spcBef>
            </a:pPr>
            <a:r>
              <a:rPr lang="en-US" sz="2075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Compiladores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89359" y="9511344"/>
            <a:ext cx="3795143" cy="497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4"/>
              </a:lnSpc>
              <a:spcBef>
                <a:spcPct val="0"/>
              </a:spcBef>
            </a:pPr>
            <a:r>
              <a:rPr lang="en-US" b="true" sz="354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Scaneo un float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2564270">
            <a:off x="10784502" y="8595065"/>
            <a:ext cx="1171848" cy="1171848"/>
          </a:xfrm>
          <a:custGeom>
            <a:avLst/>
            <a:gdLst/>
            <a:ahLst/>
            <a:cxnLst/>
            <a:rect r="r" b="b" t="t" l="l"/>
            <a:pathLst>
              <a:path h="1171848" w="1171848">
                <a:moveTo>
                  <a:pt x="0" y="0"/>
                </a:moveTo>
                <a:lnTo>
                  <a:pt x="1171848" y="0"/>
                </a:lnTo>
                <a:lnTo>
                  <a:pt x="1171848" y="1171848"/>
                </a:lnTo>
                <a:lnTo>
                  <a:pt x="0" y="11718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51081" y="177958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6"/>
                </a:lnTo>
                <a:lnTo>
                  <a:pt x="0" y="4503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11473" y="177958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6"/>
                </a:lnTo>
                <a:lnTo>
                  <a:pt x="0" y="4503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1154" y="9258300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7"/>
                </a:lnTo>
                <a:lnTo>
                  <a:pt x="0" y="4875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76071" y="143961"/>
            <a:ext cx="551414" cy="518330"/>
          </a:xfrm>
          <a:custGeom>
            <a:avLst/>
            <a:gdLst/>
            <a:ahLst/>
            <a:cxnLst/>
            <a:rect r="r" b="b" t="t" l="l"/>
            <a:pathLst>
              <a:path h="518330" w="551414">
                <a:moveTo>
                  <a:pt x="0" y="0"/>
                </a:moveTo>
                <a:lnTo>
                  <a:pt x="551414" y="0"/>
                </a:lnTo>
                <a:lnTo>
                  <a:pt x="551414" y="518330"/>
                </a:lnTo>
                <a:lnTo>
                  <a:pt x="0" y="5183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07597" y="579012"/>
            <a:ext cx="8945381" cy="4840869"/>
          </a:xfrm>
          <a:custGeom>
            <a:avLst/>
            <a:gdLst/>
            <a:ahLst/>
            <a:cxnLst/>
            <a:rect r="r" b="b" t="t" l="l"/>
            <a:pathLst>
              <a:path h="4840869" w="8945381">
                <a:moveTo>
                  <a:pt x="0" y="0"/>
                </a:moveTo>
                <a:lnTo>
                  <a:pt x="8945382" y="0"/>
                </a:lnTo>
                <a:lnTo>
                  <a:pt x="8945382" y="4840869"/>
                </a:lnTo>
                <a:lnTo>
                  <a:pt x="0" y="48408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833779" y="4521943"/>
            <a:ext cx="12594724" cy="6086170"/>
          </a:xfrm>
          <a:custGeom>
            <a:avLst/>
            <a:gdLst/>
            <a:ahLst/>
            <a:cxnLst/>
            <a:rect r="r" b="b" t="t" l="l"/>
            <a:pathLst>
              <a:path h="6086170" w="12594724">
                <a:moveTo>
                  <a:pt x="0" y="0"/>
                </a:moveTo>
                <a:lnTo>
                  <a:pt x="12594724" y="0"/>
                </a:lnTo>
                <a:lnTo>
                  <a:pt x="12594724" y="6086170"/>
                </a:lnTo>
                <a:lnTo>
                  <a:pt x="0" y="60861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655994" y="280640"/>
            <a:ext cx="2324294" cy="298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1"/>
              </a:lnSpc>
              <a:spcBef>
                <a:spcPct val="0"/>
              </a:spcBef>
            </a:pPr>
            <a:r>
              <a:rPr lang="en-US" sz="2075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Compiladores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33569" y="2528807"/>
            <a:ext cx="3795143" cy="969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4"/>
              </a:lnSpc>
              <a:spcBef>
                <a:spcPct val="0"/>
              </a:spcBef>
            </a:pPr>
            <a:r>
              <a:rPr lang="en-US" b="true" sz="354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Token Float (Type)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20569" y="7094389"/>
            <a:ext cx="3795143" cy="969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4"/>
              </a:lnSpc>
              <a:spcBef>
                <a:spcPct val="0"/>
              </a:spcBef>
            </a:pPr>
            <a:r>
              <a:rPr lang="en-US" b="true" sz="354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Token array y sus métodos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51081" y="177958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6"/>
                </a:lnTo>
                <a:lnTo>
                  <a:pt x="0" y="4503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11473" y="177958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6"/>
                </a:lnTo>
                <a:lnTo>
                  <a:pt x="0" y="4503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9385" y="1059579"/>
            <a:ext cx="1824785" cy="2036023"/>
          </a:xfrm>
          <a:custGeom>
            <a:avLst/>
            <a:gdLst/>
            <a:ahLst/>
            <a:cxnLst/>
            <a:rect r="r" b="b" t="t" l="l"/>
            <a:pathLst>
              <a:path h="2036023" w="1824785">
                <a:moveTo>
                  <a:pt x="0" y="0"/>
                </a:moveTo>
                <a:lnTo>
                  <a:pt x="1824786" y="0"/>
                </a:lnTo>
                <a:lnTo>
                  <a:pt x="1824786" y="2036023"/>
                </a:lnTo>
                <a:lnTo>
                  <a:pt x="0" y="20360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411300" y="1843068"/>
            <a:ext cx="5207146" cy="497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4"/>
              </a:lnSpc>
              <a:spcBef>
                <a:spcPct val="0"/>
              </a:spcBef>
            </a:pPr>
            <a:r>
              <a:rPr lang="en-US" b="true" sz="354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ANÁLISIS SINTÁCTICO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09162" y="3348013"/>
            <a:ext cx="8869675" cy="3682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9"/>
              </a:lnSpc>
            </a:pPr>
            <a:r>
              <a:rPr lang="en-US" sz="249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Funcionalidad</a:t>
            </a:r>
          </a:p>
          <a:p>
            <a:pPr algn="l">
              <a:lnSpc>
                <a:spcPts val="2160"/>
              </a:lnSpc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Construcción de arboles AST para expresiones con:</a:t>
            </a:r>
          </a:p>
          <a:p>
            <a:pPr algn="l" marL="431801" indent="-215900" lvl="1">
              <a:lnSpc>
                <a:spcPts val="216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Floats y operaciones aritméticas básicas (+, -, *, /): Tipo explícito para números decimales</a:t>
            </a:r>
          </a:p>
          <a:p>
            <a:pPr algn="l" marL="431801" indent="-215900" lvl="1">
              <a:lnSpc>
                <a:spcPts val="216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Declaración de arrayOf&lt;Type&gt;</a:t>
            </a:r>
          </a:p>
          <a:p>
            <a:pPr algn="l">
              <a:lnSpc>
                <a:spcPts val="2160"/>
              </a:lnSpc>
            </a:pPr>
          </a:p>
          <a:p>
            <a:pPr algn="l">
              <a:lnSpc>
                <a:spcPts val="2699"/>
              </a:lnSpc>
            </a:pPr>
            <a:r>
              <a:rPr lang="en-US" sz="249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Valid</a:t>
            </a:r>
            <a:r>
              <a:rPr lang="en-US" sz="249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aciones</a:t>
            </a:r>
          </a:p>
          <a:p>
            <a:pPr algn="l" marL="431801" indent="-215900" lvl="1">
              <a:lnSpc>
                <a:spcPts val="216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arrayOf&lt;T&gt; debe contener solo elementos del mismo tipo</a:t>
            </a:r>
          </a:p>
          <a:p>
            <a:pPr algn="l" marL="431801" indent="-215900" lvl="1">
              <a:lnSpc>
                <a:spcPts val="216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Operaciones entre Int y Float resultan en Float (conversión implícita)</a:t>
            </a:r>
          </a:p>
          <a:p>
            <a:pPr algn="l">
              <a:lnSpc>
                <a:spcPts val="2160"/>
              </a:lnSpc>
            </a:pPr>
          </a:p>
          <a:p>
            <a:pPr algn="l">
              <a:lnSpc>
                <a:spcPts val="2699"/>
              </a:lnSpc>
            </a:pPr>
            <a:r>
              <a:rPr lang="en-US" sz="249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Reglas de </a:t>
            </a:r>
            <a:r>
              <a:rPr lang="en-US" sz="249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Operación</a:t>
            </a:r>
          </a:p>
          <a:p>
            <a:pPr algn="l" marL="431801" indent="-215900" lvl="1">
              <a:lnSpc>
                <a:spcPts val="216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Las operaciones entre Int y Float producen Float (coerción implícita)</a:t>
            </a:r>
          </a:p>
          <a:p>
            <a:pPr algn="l" marL="431801" indent="-215900" lvl="1">
              <a:lnSpc>
                <a:spcPts val="216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 soportan operaciones básicas: suma, resta, multiplicación, división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39602" y="1536620"/>
            <a:ext cx="923394" cy="803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0"/>
              </a:lnSpc>
              <a:spcBef>
                <a:spcPct val="0"/>
              </a:spcBef>
            </a:pPr>
            <a:r>
              <a:rPr lang="en-US" b="true" sz="565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2.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679422" y="531387"/>
            <a:ext cx="10929156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50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FASES DEL COMPILADOR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76071" y="143961"/>
            <a:ext cx="551414" cy="518330"/>
          </a:xfrm>
          <a:custGeom>
            <a:avLst/>
            <a:gdLst/>
            <a:ahLst/>
            <a:cxnLst/>
            <a:rect r="r" b="b" t="t" l="l"/>
            <a:pathLst>
              <a:path h="518330" w="551414">
                <a:moveTo>
                  <a:pt x="0" y="0"/>
                </a:moveTo>
                <a:lnTo>
                  <a:pt x="551414" y="0"/>
                </a:lnTo>
                <a:lnTo>
                  <a:pt x="551414" y="518330"/>
                </a:lnTo>
                <a:lnTo>
                  <a:pt x="0" y="5183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655994" y="280640"/>
            <a:ext cx="2324294" cy="298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1"/>
              </a:lnSpc>
              <a:spcBef>
                <a:spcPct val="0"/>
              </a:spcBef>
            </a:pPr>
            <a:r>
              <a:rPr lang="en-US" sz="2075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Compiladores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51081" y="177958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6"/>
                </a:lnTo>
                <a:lnTo>
                  <a:pt x="0" y="4503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11473" y="177958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6"/>
                </a:lnTo>
                <a:lnTo>
                  <a:pt x="0" y="4503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76071" y="143961"/>
            <a:ext cx="551414" cy="518330"/>
          </a:xfrm>
          <a:custGeom>
            <a:avLst/>
            <a:gdLst/>
            <a:ahLst/>
            <a:cxnLst/>
            <a:rect r="r" b="b" t="t" l="l"/>
            <a:pathLst>
              <a:path h="518330" w="551414">
                <a:moveTo>
                  <a:pt x="0" y="0"/>
                </a:moveTo>
                <a:lnTo>
                  <a:pt x="551414" y="0"/>
                </a:lnTo>
                <a:lnTo>
                  <a:pt x="551414" y="518330"/>
                </a:lnTo>
                <a:lnTo>
                  <a:pt x="0" y="5183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99097" y="2620825"/>
            <a:ext cx="13689806" cy="6025941"/>
          </a:xfrm>
          <a:custGeom>
            <a:avLst/>
            <a:gdLst/>
            <a:ahLst/>
            <a:cxnLst/>
            <a:rect r="r" b="b" t="t" l="l"/>
            <a:pathLst>
              <a:path h="6025941" w="13689806">
                <a:moveTo>
                  <a:pt x="0" y="0"/>
                </a:moveTo>
                <a:lnTo>
                  <a:pt x="13689806" y="0"/>
                </a:lnTo>
                <a:lnTo>
                  <a:pt x="13689806" y="6025942"/>
                </a:lnTo>
                <a:lnTo>
                  <a:pt x="0" y="60259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55994" y="280640"/>
            <a:ext cx="2324294" cy="298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1"/>
              </a:lnSpc>
              <a:spcBef>
                <a:spcPct val="0"/>
              </a:spcBef>
            </a:pPr>
            <a:r>
              <a:rPr lang="en-US" sz="2075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Compiladores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69832" y="1912661"/>
            <a:ext cx="3070452" cy="497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4"/>
              </a:lnSpc>
              <a:spcBef>
                <a:spcPct val="0"/>
              </a:spcBef>
            </a:pPr>
            <a:r>
              <a:rPr lang="en-US" b="true" sz="354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Clase: Float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51081" y="177958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6"/>
                </a:lnTo>
                <a:lnTo>
                  <a:pt x="0" y="4503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11473" y="177958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6"/>
                </a:lnTo>
                <a:lnTo>
                  <a:pt x="0" y="4503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76071" y="143961"/>
            <a:ext cx="551414" cy="518330"/>
          </a:xfrm>
          <a:custGeom>
            <a:avLst/>
            <a:gdLst/>
            <a:ahLst/>
            <a:cxnLst/>
            <a:rect r="r" b="b" t="t" l="l"/>
            <a:pathLst>
              <a:path h="518330" w="551414">
                <a:moveTo>
                  <a:pt x="0" y="0"/>
                </a:moveTo>
                <a:lnTo>
                  <a:pt x="551414" y="0"/>
                </a:lnTo>
                <a:lnTo>
                  <a:pt x="551414" y="518330"/>
                </a:lnTo>
                <a:lnTo>
                  <a:pt x="0" y="5183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125285" y="245467"/>
            <a:ext cx="10457606" cy="9796066"/>
          </a:xfrm>
          <a:custGeom>
            <a:avLst/>
            <a:gdLst/>
            <a:ahLst/>
            <a:cxnLst/>
            <a:rect r="r" b="b" t="t" l="l"/>
            <a:pathLst>
              <a:path h="9796066" w="10457606">
                <a:moveTo>
                  <a:pt x="0" y="0"/>
                </a:moveTo>
                <a:lnTo>
                  <a:pt x="10457606" y="0"/>
                </a:lnTo>
                <a:lnTo>
                  <a:pt x="10457606" y="9796066"/>
                </a:lnTo>
                <a:lnTo>
                  <a:pt x="0" y="97960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7817" r="0" b="-7817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55994" y="280640"/>
            <a:ext cx="2324294" cy="298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1"/>
              </a:lnSpc>
              <a:spcBef>
                <a:spcPct val="0"/>
              </a:spcBef>
            </a:pPr>
            <a:r>
              <a:rPr lang="en-US" sz="2075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Compiladores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4387" y="3959034"/>
            <a:ext cx="7107507" cy="1713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4"/>
              </a:lnSpc>
              <a:spcBef>
                <a:spcPct val="0"/>
              </a:spcBef>
            </a:pPr>
            <a:r>
              <a:rPr lang="en-US" b="true" sz="421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Clases: Declaración de arrays, acceso al array y métodos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51081" y="177958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6"/>
                </a:lnTo>
                <a:lnTo>
                  <a:pt x="0" y="4503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11473" y="177958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6"/>
                </a:lnTo>
                <a:lnTo>
                  <a:pt x="0" y="4503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29853" y="3425120"/>
            <a:ext cx="3080196" cy="3436760"/>
          </a:xfrm>
          <a:custGeom>
            <a:avLst/>
            <a:gdLst/>
            <a:ahLst/>
            <a:cxnLst/>
            <a:rect r="r" b="b" t="t" l="l"/>
            <a:pathLst>
              <a:path h="3436760" w="3080196">
                <a:moveTo>
                  <a:pt x="0" y="0"/>
                </a:moveTo>
                <a:lnTo>
                  <a:pt x="3080196" y="0"/>
                </a:lnTo>
                <a:lnTo>
                  <a:pt x="3080196" y="3436760"/>
                </a:lnTo>
                <a:lnTo>
                  <a:pt x="0" y="34367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726490" y="4481927"/>
            <a:ext cx="8194437" cy="81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4"/>
              </a:lnSpc>
              <a:spcBef>
                <a:spcPct val="0"/>
              </a:spcBef>
            </a:pPr>
            <a:r>
              <a:rPr lang="en-US" b="true" sz="5856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ANÁLISIS SEMÁNTICO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74206" y="4229137"/>
            <a:ext cx="1558669" cy="1356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14"/>
              </a:lnSpc>
              <a:spcBef>
                <a:spcPct val="0"/>
              </a:spcBef>
            </a:pPr>
            <a:r>
              <a:rPr lang="en-US" b="true" sz="955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3.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05759" y="851433"/>
            <a:ext cx="12139261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50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FASES DEL COMPILADOR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776071" y="143961"/>
            <a:ext cx="551414" cy="518330"/>
          </a:xfrm>
          <a:custGeom>
            <a:avLst/>
            <a:gdLst/>
            <a:ahLst/>
            <a:cxnLst/>
            <a:rect r="r" b="b" t="t" l="l"/>
            <a:pathLst>
              <a:path h="518330" w="551414">
                <a:moveTo>
                  <a:pt x="0" y="0"/>
                </a:moveTo>
                <a:lnTo>
                  <a:pt x="551414" y="0"/>
                </a:lnTo>
                <a:lnTo>
                  <a:pt x="551414" y="518330"/>
                </a:lnTo>
                <a:lnTo>
                  <a:pt x="0" y="5183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55994" y="280640"/>
            <a:ext cx="2324294" cy="298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1"/>
              </a:lnSpc>
              <a:spcBef>
                <a:spcPct val="0"/>
              </a:spcBef>
            </a:pPr>
            <a:r>
              <a:rPr lang="en-US" sz="2075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Compiladores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51081" y="177958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6"/>
                </a:lnTo>
                <a:lnTo>
                  <a:pt x="0" y="4503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11473" y="177958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6"/>
                </a:lnTo>
                <a:lnTo>
                  <a:pt x="0" y="4503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76071" y="143961"/>
            <a:ext cx="551414" cy="518330"/>
          </a:xfrm>
          <a:custGeom>
            <a:avLst/>
            <a:gdLst/>
            <a:ahLst/>
            <a:cxnLst/>
            <a:rect r="r" b="b" t="t" l="l"/>
            <a:pathLst>
              <a:path h="518330" w="551414">
                <a:moveTo>
                  <a:pt x="0" y="0"/>
                </a:moveTo>
                <a:lnTo>
                  <a:pt x="551414" y="0"/>
                </a:lnTo>
                <a:lnTo>
                  <a:pt x="551414" y="518330"/>
                </a:lnTo>
                <a:lnTo>
                  <a:pt x="0" y="5183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4485" y="1398226"/>
            <a:ext cx="9691606" cy="8066271"/>
          </a:xfrm>
          <a:custGeom>
            <a:avLst/>
            <a:gdLst/>
            <a:ahLst/>
            <a:cxnLst/>
            <a:rect r="r" b="b" t="t" l="l"/>
            <a:pathLst>
              <a:path h="8066271" w="9691606">
                <a:moveTo>
                  <a:pt x="0" y="0"/>
                </a:moveTo>
                <a:lnTo>
                  <a:pt x="9691606" y="0"/>
                </a:lnTo>
                <a:lnTo>
                  <a:pt x="9691606" y="8066270"/>
                </a:lnTo>
                <a:lnTo>
                  <a:pt x="0" y="80662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105" r="0" b="-5105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55994" y="280640"/>
            <a:ext cx="2324294" cy="298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1"/>
              </a:lnSpc>
              <a:spcBef>
                <a:spcPct val="0"/>
              </a:spcBef>
            </a:pPr>
            <a:r>
              <a:rPr lang="en-US" sz="2075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Compiladores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511294" y="3105501"/>
            <a:ext cx="6418167" cy="1713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4"/>
              </a:lnSpc>
              <a:spcBef>
                <a:spcPct val="0"/>
              </a:spcBef>
            </a:pPr>
            <a:r>
              <a:rPr lang="en-US" b="true" sz="421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Operación: casteo a tipo de dato predominante (Float)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81455" y="5194714"/>
            <a:ext cx="7077845" cy="1621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Verifica el correcto uso de floats:</a:t>
            </a:r>
          </a:p>
          <a:p>
            <a:pPr algn="just" marL="431801" indent="-215900" lvl="1">
              <a:lnSpc>
                <a:spcPts val="2160"/>
              </a:lnSpc>
              <a:buAutoNum type="arabicPeriod" startAt="1"/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Tipado:</a:t>
            </a:r>
          </a:p>
          <a:p>
            <a:pPr algn="just" marL="863601" indent="-287867" lvl="2">
              <a:lnSpc>
                <a:spcPts val="2160"/>
              </a:lnSpc>
              <a:buAutoNum type="alphaLcPeriod" startAt="1"/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Operaciones entre Int y Float (conversión implícita).</a:t>
            </a:r>
          </a:p>
          <a:p>
            <a:pPr algn="l">
              <a:lnSpc>
                <a:spcPts val="2160"/>
              </a:lnSpc>
            </a:pPr>
          </a:p>
          <a:p>
            <a:pPr algn="just" marL="431801" indent="-215900" lvl="1">
              <a:lnSpc>
                <a:spcPts val="216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Registra variables Float con sus valores decimales (6-7 digitos).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DAGrxv2-sAU</dc:identifier>
  <dcterms:modified xsi:type="dcterms:W3CDTF">2011-08-01T06:04:30Z</dcterms:modified>
  <cp:revision>1</cp:revision>
  <dc:title>KOTLIN COMPILER</dc:title>
</cp:coreProperties>
</file>